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1" r:id="rId4"/>
    <p:sldId id="260" r:id="rId5"/>
    <p:sldId id="259" r:id="rId6"/>
    <p:sldId id="257" r:id="rId7"/>
    <p:sldId id="271" r:id="rId8"/>
    <p:sldId id="272" r:id="rId9"/>
    <p:sldId id="262" r:id="rId10"/>
    <p:sldId id="268" r:id="rId11"/>
    <p:sldId id="263" r:id="rId12"/>
    <p:sldId id="264" r:id="rId13"/>
    <p:sldId id="265" r:id="rId14"/>
    <p:sldId id="266" r:id="rId15"/>
    <p:sldId id="270" r:id="rId16"/>
    <p:sldId id="267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7B5D5-7B27-421D-944A-641884628F1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DF684-6869-4D5C-BA3D-7F833C61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1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effectLst/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DA32-8EA5-4326-86D8-2CC9895DE7AB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697A8E-6B18-41EB-AB7F-5DD05273F4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481318-6130-43C6-B197-0BE077F273E5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effectLst>
            <a:outerShdw blurRad="50800" dir="14400000">
              <a:schemeClr val="accent1">
                <a:alpha val="60000"/>
              </a:schemeClr>
            </a:outerShdw>
          </a:effectLst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9220-4B62-4670-8637-352E2CEE3754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3F0A3B-BC23-4334-A86D-937C701D3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CF18B9-3F8F-455F-84A8-23E98CC0470F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effectLst/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  <a:effectLst/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390E-D119-4316-9815-89E4B39F1289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323147C-523D-461B-BFAC-20FE86792A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22F9E3-B70C-477A-8466-BB4693A75331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  <a:effectLst/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29DF-D724-42B7-9FD5-1125318FFA8B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342D509-548F-4035-B8C4-328A9EF9C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234EB5-96F6-4384-B0B0-FAEBB330ED1B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effectLst/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0D7F-4995-4020-91E0-14CCAC4DD9CD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CE0C8F-2E0F-445C-8BA8-82465A259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40FBA7-FC30-4AB3-A439-5C22CE8F6197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  <a:effectLst/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A20D9-1AD2-42F3-BE22-B2F16C7929AA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647EC78-8FDF-4B88-9335-349690489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0789E-D8BB-4B82-9BA1-D1D60BEC590D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effec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64EF-F490-43DC-BDBA-17F0F12609D5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8FB5F11-50C4-438F-92C6-8FABFCFD7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3E2353-D316-44C2-A4D7-8B2465FBA2BB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effectLst/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4AB7-E52E-42B0-AE31-9C122CB56881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FC5D13-C1F2-4167-A67D-66844EF5E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1FB8EC-9D22-4D5D-B9D9-250B1FF50FBF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  <a:effectLst/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effectLst/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80B9-1CDC-4FA1-BBEE-D391A3BEEF61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5F749E-19E2-472E-9D0A-A5F75F651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B19DD1-D8FC-4EE5-982F-D0D7130E1177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effectLst/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  <a:effectLst/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  <a:effectLst/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  <a:effectLst/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0D3A-3E74-4A5F-8017-C99C3873C7D0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F1CE05-CD16-4851-95BD-256B517224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BC8B94-582A-4828-9C4B-6F3474FFB971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CCF-B584-479B-8EB2-9B4A9A9A7CC8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4C96AC-BE26-4993-809E-316587CC9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ECC52C-C056-4D80-8121-392B2069997A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4E5C1-87F2-47E1-BB4D-DB540184D49B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E3469A-B978-4A55-8165-7461D1D9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F150FC-B7AA-49BC-A835-79D2418F5FC5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  <a:effectLst/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  <a:effectLst/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2C165-6CA6-4FBF-9135-C7776AB82C90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1AA6AAD-7FF5-4197-8C6C-92739769E7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90A0AD-3553-4D6D-AA02-0BB78EC64588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noFill/>
          <a:effectLst>
            <a:outerShdw blurRad="50800" dir="14400000">
              <a:schemeClr val="accent1">
                <a:alpha val="60000"/>
              </a:schemeClr>
            </a:outerShdw>
          </a:effectLst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CDED609-A1E6-4AB7-9F99-1A28445CA984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93955D2-0A67-4AE7-A1C2-8DBED61248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61" y="119578"/>
            <a:ext cx="570625" cy="97045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AEA5FB-95D2-46AE-BADB-E3248B38DCCA}"/>
              </a:ext>
            </a:extLst>
          </p:cNvPr>
          <p:cNvSpPr/>
          <p:nvPr userDrawn="1"/>
        </p:nvSpPr>
        <p:spPr>
          <a:xfrm>
            <a:off x="6096000" y="46650"/>
            <a:ext cx="6043642" cy="26161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accent1"/>
                </a:solidFill>
              </a:rPr>
              <a:t>FLC-PCR Update 5-28-2020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6C3097-5ED3-453E-8E71-E7956B46312D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slide" Target="slide7.xml"/><Relationship Id="rId26" Type="http://schemas.openxmlformats.org/officeDocument/2006/relationships/image" Target="../media/image50.png"/><Relationship Id="rId39" Type="http://schemas.openxmlformats.org/officeDocument/2006/relationships/slide" Target="slide15.xml"/><Relationship Id="rId21" Type="http://schemas.openxmlformats.org/officeDocument/2006/relationships/slide" Target="slide9.xml"/><Relationship Id="rId34" Type="http://schemas.openxmlformats.org/officeDocument/2006/relationships/image" Target="../media/image52.png"/><Relationship Id="rId42" Type="http://schemas.openxmlformats.org/officeDocument/2006/relationships/slide" Target="slide8.xml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29" Type="http://schemas.openxmlformats.org/officeDocument/2006/relationships/image" Target="../media/image51.png"/><Relationship Id="rId41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45.png"/><Relationship Id="rId24" Type="http://schemas.openxmlformats.org/officeDocument/2006/relationships/slide" Target="slide10.xml"/><Relationship Id="rId32" Type="http://schemas.openxmlformats.org/officeDocument/2006/relationships/image" Target="../media/image52.png"/><Relationship Id="rId37" Type="http://schemas.openxmlformats.org/officeDocument/2006/relationships/image" Target="../media/image53.png"/><Relationship Id="rId40" Type="http://schemas.openxmlformats.org/officeDocument/2006/relationships/image" Target="../media/image54.png"/><Relationship Id="rId5" Type="http://schemas.openxmlformats.org/officeDocument/2006/relationships/image" Target="../media/image43.png"/><Relationship Id="rId15" Type="http://schemas.openxmlformats.org/officeDocument/2006/relationships/slide" Target="slide6.xml"/><Relationship Id="rId23" Type="http://schemas.openxmlformats.org/officeDocument/2006/relationships/image" Target="../media/image49.png"/><Relationship Id="rId28" Type="http://schemas.openxmlformats.org/officeDocument/2006/relationships/image" Target="../media/image50.png"/><Relationship Id="rId36" Type="http://schemas.openxmlformats.org/officeDocument/2006/relationships/slide" Target="slide14.xml"/><Relationship Id="rId10" Type="http://schemas.openxmlformats.org/officeDocument/2006/relationships/image" Target="../media/image44.png"/><Relationship Id="rId19" Type="http://schemas.openxmlformats.org/officeDocument/2006/relationships/image" Target="../media/image47.png"/><Relationship Id="rId31" Type="http://schemas.openxmlformats.org/officeDocument/2006/relationships/image" Target="../media/image51.png"/><Relationship Id="rId4" Type="http://schemas.openxmlformats.org/officeDocument/2006/relationships/image" Target="../media/image42.png"/><Relationship Id="rId9" Type="http://schemas.openxmlformats.org/officeDocument/2006/relationships/slide" Target="slide4.xml"/><Relationship Id="rId14" Type="http://schemas.openxmlformats.org/officeDocument/2006/relationships/image" Target="../media/image46.png"/><Relationship Id="rId22" Type="http://schemas.openxmlformats.org/officeDocument/2006/relationships/image" Target="../media/image48.png"/><Relationship Id="rId27" Type="http://schemas.openxmlformats.org/officeDocument/2006/relationships/slide" Target="slide11.xml"/><Relationship Id="rId30" Type="http://schemas.openxmlformats.org/officeDocument/2006/relationships/slide" Target="slide12.xml"/><Relationship Id="rId35" Type="http://schemas.openxmlformats.org/officeDocument/2006/relationships/image" Target="../media/image53.png"/><Relationship Id="rId43" Type="http://schemas.openxmlformats.org/officeDocument/2006/relationships/image" Target="../media/image550.png"/><Relationship Id="rId8" Type="http://schemas.openxmlformats.org/officeDocument/2006/relationships/image" Target="../media/image44.png"/><Relationship Id="rId3" Type="http://schemas.openxmlformats.org/officeDocument/2006/relationships/slide" Target="slide2.xml"/><Relationship Id="rId12" Type="http://schemas.openxmlformats.org/officeDocument/2006/relationships/slide" Target="slide5.xml"/><Relationship Id="rId17" Type="http://schemas.openxmlformats.org/officeDocument/2006/relationships/image" Target="../media/image47.png"/><Relationship Id="rId25" Type="http://schemas.openxmlformats.org/officeDocument/2006/relationships/image" Target="../media/image49.png"/><Relationship Id="rId33" Type="http://schemas.openxmlformats.org/officeDocument/2006/relationships/slide" Target="slide13.xml"/><Relationship Id="rId38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B186-1702-4B7C-BBC2-E594ABEA8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FLC-PCR</a:t>
            </a:r>
            <a:br>
              <a:rPr lang="en-US" dirty="0"/>
            </a:br>
            <a:r>
              <a:rPr lang="en-US" dirty="0"/>
              <a:t>Update 5-28-2020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0C223-8672-43BC-9927-1805B9F91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Ferguson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B0BC-A47D-4C79-AE4B-3CAFAFC5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2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FBB0-52C7-47C4-AEE1-9D4B7686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6540D-1AF6-4A31-B6F4-E105281AD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/>
              <a:t>Software problems</a:t>
            </a:r>
          </a:p>
          <a:p>
            <a:pPr marL="457200" lvl="1" indent="0">
              <a:buNone/>
            </a:pPr>
            <a:r>
              <a:rPr lang="en-US" dirty="0"/>
              <a:t>Ran both tests using the same software, settings and experiment Feb 13, 2020 commit 4a1461718987835f0 d123c65a39d32330f6f26af.</a:t>
            </a:r>
          </a:p>
          <a:p>
            <a:endParaRPr lang="en-US" dirty="0"/>
          </a:p>
          <a:p>
            <a:r>
              <a:rPr lang="en-US" dirty="0"/>
              <a:t>Thermal Paste Failure</a:t>
            </a:r>
          </a:p>
          <a:p>
            <a:pPr marL="457200" lvl="1" indent="0">
              <a:buNone/>
            </a:pPr>
            <a:r>
              <a:rPr lang="en-US" dirty="0"/>
              <a:t>Didn't think of this until after manufacturing the 3</a:t>
            </a:r>
            <a:r>
              <a:rPr lang="en-US" baseline="30000" dirty="0"/>
              <a:t>rd</a:t>
            </a:r>
            <a:r>
              <a:rPr lang="en-US" dirty="0"/>
              <a:t> attempt.</a:t>
            </a:r>
          </a:p>
          <a:p>
            <a:r>
              <a:rPr lang="en-US" dirty="0"/>
              <a:t>Hardware Failure</a:t>
            </a:r>
          </a:p>
          <a:p>
            <a:pPr lvl="1"/>
            <a:r>
              <a:rPr lang="en-US" dirty="0"/>
              <a:t>Power supply still provides 15V.</a:t>
            </a:r>
          </a:p>
          <a:p>
            <a:pPr lvl="1"/>
            <a:r>
              <a:rPr lang="en-US" dirty="0"/>
              <a:t>Current drivers still output 15V at max PWM.</a:t>
            </a:r>
          </a:p>
          <a:p>
            <a:pPr lvl="1"/>
            <a:r>
              <a:rPr lang="en-US" dirty="0"/>
              <a:t>Peltier MTBF 17,500 cycles [1]. Upper estimated at 8575 cycle (245 days @ 35 cycles).</a:t>
            </a:r>
          </a:p>
          <a:p>
            <a:pPr lvl="1"/>
            <a:r>
              <a:rPr lang="en-US" dirty="0"/>
              <a:t>2% increase in electrical resistance before failure [1].</a:t>
            </a:r>
          </a:p>
          <a:p>
            <a:r>
              <a:rPr lang="en-US" dirty="0"/>
              <a:t>Ambient temperature</a:t>
            </a:r>
          </a:p>
          <a:p>
            <a:pPr marL="457200" lvl="1" indent="0">
              <a:buNone/>
            </a:pPr>
            <a:r>
              <a:rPr lang="en-US" dirty="0"/>
              <a:t>It was about 20ºC when I ran the May 22, 2020 test and I remember it being warmer on Feb 13, 2020.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AD3DF-BDE6-440F-B912-91A6218A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3A9EC5-C8E9-42CC-8B46-A26E7FE79776}"/>
              </a:ext>
            </a:extLst>
          </p:cNvPr>
          <p:cNvSpPr txBox="1">
            <a:spLocks/>
          </p:cNvSpPr>
          <p:nvPr/>
        </p:nvSpPr>
        <p:spPr>
          <a:xfrm>
            <a:off x="818713" y="5915888"/>
            <a:ext cx="10390696" cy="661477"/>
          </a:xfrm>
          <a:prstGeom prst="rect">
            <a:avLst/>
          </a:prstGeom>
          <a:effectLst/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n w="0"/>
                <a:solidFill>
                  <a:schemeClr val="accent1"/>
                </a:solidFill>
              </a:rPr>
              <a:t>[1] “Thermoelectric Module Reliability,” Thermoelectric. [Online].                                                                                                               Available: https://thermal.ferrotec.com/technology/thermoelectric-reference-guide/thermalref10/. [Accessed: 26-May-2020]. </a:t>
            </a:r>
          </a:p>
        </p:txBody>
      </p:sp>
    </p:spTree>
    <p:extLst>
      <p:ext uri="{BB962C8B-B14F-4D97-AF65-F5344CB8AC3E}">
        <p14:creationId xmlns:p14="http://schemas.microsoft.com/office/powerpoint/2010/main" val="374989153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C1D8-F64F-4106-930D-09C425EB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CC3C3-947C-4592-ABDF-7A0846C88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0775"/>
            <a:ext cx="6048000" cy="4286250"/>
          </a:xfrm>
        </p:spPr>
        <p:txBody>
          <a:bodyPr numCol="2">
            <a:normAutofit/>
          </a:bodyPr>
          <a:lstStyle/>
          <a:p>
            <a:r>
              <a:rPr lang="en-US" dirty="0" err="1"/>
              <a:t>Reflectix</a:t>
            </a:r>
            <a:r>
              <a:rPr lang="en-US" dirty="0"/>
              <a:t> Spiral Pipe Wrap 2”</a:t>
            </a:r>
          </a:p>
          <a:p>
            <a:r>
              <a:rPr lang="en-US" dirty="0"/>
              <a:t>PRUSA i3 MK2</a:t>
            </a:r>
          </a:p>
          <a:p>
            <a:r>
              <a:rPr lang="en-US" dirty="0"/>
              <a:t>HATCHBOX ABS White 1.75mm</a:t>
            </a:r>
          </a:p>
          <a:p>
            <a:r>
              <a:rPr lang="en-US" dirty="0"/>
              <a:t>Autodesk Fusion 360</a:t>
            </a:r>
          </a:p>
          <a:p>
            <a:r>
              <a:rPr lang="en-US" dirty="0"/>
              <a:t>Slic3r 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different printing methods</a:t>
            </a:r>
          </a:p>
          <a:p>
            <a:pPr lvl="1"/>
            <a:r>
              <a:rPr lang="en-US" dirty="0"/>
              <a:t>Standard </a:t>
            </a:r>
          </a:p>
          <a:p>
            <a:pPr lvl="1"/>
            <a:r>
              <a:rPr lang="en-US" dirty="0"/>
              <a:t>Concentric Infill only</a:t>
            </a:r>
          </a:p>
          <a:p>
            <a:pPr lvl="2"/>
            <a:r>
              <a:rPr lang="en-US" dirty="0"/>
              <a:t>5 – 10 times Faster</a:t>
            </a:r>
          </a:p>
          <a:p>
            <a:pPr lvl="2"/>
            <a:r>
              <a:rPr lang="en-US" dirty="0"/>
              <a:t>Somewhat like vase mode but allows for multiple shells</a:t>
            </a:r>
          </a:p>
          <a:p>
            <a:pPr lvl="2"/>
            <a:r>
              <a:rPr lang="en-US" dirty="0"/>
              <a:t>Uses less plastic</a:t>
            </a:r>
          </a:p>
          <a:p>
            <a:pPr lvl="2"/>
            <a:r>
              <a:rPr lang="en-US" dirty="0"/>
              <a:t>Additional design requirements</a:t>
            </a:r>
          </a:p>
          <a:p>
            <a:pPr lvl="2"/>
            <a:r>
              <a:rPr lang="en-US" dirty="0"/>
              <a:t>Harder to print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E6C5C-EF1A-4A3B-8BBE-F5218706D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AC5B3-FA54-453A-81F8-79DAED41E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2"/>
          <a:stretch/>
        </p:blipFill>
        <p:spPr>
          <a:xfrm>
            <a:off x="6877642" y="326401"/>
            <a:ext cx="4276348" cy="6080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308D3-62AA-4932-B18C-0723C688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60" y="5187117"/>
            <a:ext cx="1219370" cy="1219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897F4E-12F5-4156-B4AF-DE410ED0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50" y="4937372"/>
            <a:ext cx="1718860" cy="17188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5108BC-AE20-441C-9640-FF34E2007D74}"/>
              </a:ext>
            </a:extLst>
          </p:cNvPr>
          <p:cNvSpPr txBox="1">
            <a:spLocks/>
          </p:cNvSpPr>
          <p:nvPr/>
        </p:nvSpPr>
        <p:spPr>
          <a:xfrm>
            <a:off x="810000" y="1359242"/>
            <a:ext cx="10571998" cy="31611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Materials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5599134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C65-AC38-48A1-BE89-E213FBF4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Insulated Thermal 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467D04-3C7C-4BBE-B236-FF628B33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405405-D9F0-4D4E-97EC-7D67BB558422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5718275" cy="4093790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Printed using concentric infill only.</a:t>
            </a:r>
          </a:p>
          <a:p>
            <a:r>
              <a:rPr lang="en-US" dirty="0"/>
              <a:t>2 0.4mm vertical shells with </a:t>
            </a:r>
            <a:r>
              <a:rPr lang="en-US" dirty="0" err="1"/>
              <a:t>Reflectix</a:t>
            </a:r>
            <a:r>
              <a:rPr lang="en-US" dirty="0"/>
              <a:t>                in-between.</a:t>
            </a:r>
          </a:p>
          <a:p>
            <a:r>
              <a:rPr lang="en-US" dirty="0"/>
              <a:t>Only surrounds the sides of the tubes.</a:t>
            </a:r>
          </a:p>
          <a:p>
            <a:r>
              <a:rPr lang="en-US" dirty="0"/>
              <a:t>Rests on top of the block and beneath the lid.</a:t>
            </a:r>
          </a:p>
          <a:p>
            <a:r>
              <a:rPr lang="en-US" dirty="0"/>
              <a:t>No observable effect on thermal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CEDD38-3438-4B33-9298-BD16A1098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5" t="4592" r="4200" b="6345"/>
          <a:stretch/>
        </p:blipFill>
        <p:spPr>
          <a:xfrm flipH="1">
            <a:off x="5767061" y="447189"/>
            <a:ext cx="6355448" cy="4956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0218D1-D6FB-48F7-951F-36405AFEEB05}"/>
              </a:ext>
            </a:extLst>
          </p:cNvPr>
          <p:cNvSpPr txBox="1">
            <a:spLocks/>
          </p:cNvSpPr>
          <p:nvPr/>
        </p:nvSpPr>
        <p:spPr>
          <a:xfrm>
            <a:off x="810000" y="1359242"/>
            <a:ext cx="1290649" cy="31611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Attempt 1</a:t>
            </a:r>
          </a:p>
        </p:txBody>
      </p:sp>
    </p:spTree>
    <p:extLst>
      <p:ext uri="{BB962C8B-B14F-4D97-AF65-F5344CB8AC3E}">
        <p14:creationId xmlns:p14="http://schemas.microsoft.com/office/powerpoint/2010/main" val="362491404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5C904D-31C6-45D8-8C1F-C873B9C5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616" y="2883327"/>
            <a:ext cx="4827373" cy="3893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59C65-AC38-48A1-BE89-E213FBF4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Insulated Thermal 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467D04-3C7C-4BBE-B236-FF628B33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10D228-8B80-437E-9AD8-CD281C81DC84}"/>
              </a:ext>
            </a:extLst>
          </p:cNvPr>
          <p:cNvSpPr txBox="1">
            <a:spLocks/>
          </p:cNvSpPr>
          <p:nvPr/>
        </p:nvSpPr>
        <p:spPr>
          <a:xfrm>
            <a:off x="818713" y="2222287"/>
            <a:ext cx="5277288" cy="3636511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Printed using concentric infill only.</a:t>
            </a:r>
          </a:p>
          <a:p>
            <a:r>
              <a:rPr lang="en-US" dirty="0"/>
              <a:t>Larger to close gaps with special holes for cable routing.</a:t>
            </a:r>
          </a:p>
          <a:p>
            <a:r>
              <a:rPr lang="en-US" dirty="0"/>
              <a:t>Failed due to excessive warping during part cooling of long edge walls.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AE821-36F7-4003-BB5C-1B316E8CB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9" r="7402" b="5829"/>
          <a:stretch/>
        </p:blipFill>
        <p:spPr>
          <a:xfrm>
            <a:off x="7158680" y="144650"/>
            <a:ext cx="4448431" cy="3599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045FFA-D630-4E0E-A236-835D760A1F87}"/>
              </a:ext>
            </a:extLst>
          </p:cNvPr>
          <p:cNvSpPr txBox="1">
            <a:spLocks/>
          </p:cNvSpPr>
          <p:nvPr/>
        </p:nvSpPr>
        <p:spPr>
          <a:xfrm>
            <a:off x="810000" y="1359242"/>
            <a:ext cx="1290649" cy="31611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Attempt 2</a:t>
            </a:r>
          </a:p>
        </p:txBody>
      </p:sp>
    </p:spTree>
    <p:extLst>
      <p:ext uri="{BB962C8B-B14F-4D97-AF65-F5344CB8AC3E}">
        <p14:creationId xmlns:p14="http://schemas.microsoft.com/office/powerpoint/2010/main" val="386202119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31AE-226B-426B-AE29-777AFF6A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859" y="2425699"/>
            <a:ext cx="3138616" cy="2567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59C65-AC38-48A1-BE89-E213FBF4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Insulated Thermal 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467D04-3C7C-4BBE-B236-FF628B33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DFEB4A-5446-4B86-9F90-E36FE2A381B9}"/>
              </a:ext>
            </a:extLst>
          </p:cNvPr>
          <p:cNvSpPr txBox="1">
            <a:spLocks/>
          </p:cNvSpPr>
          <p:nvPr/>
        </p:nvSpPr>
        <p:spPr>
          <a:xfrm>
            <a:off x="818713" y="2010032"/>
            <a:ext cx="5277288" cy="4588476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printing methods.</a:t>
            </a:r>
          </a:p>
          <a:p>
            <a:r>
              <a:rPr lang="en-US" dirty="0"/>
              <a:t>Increased wall thickness to 3mm.</a:t>
            </a:r>
          </a:p>
          <a:p>
            <a:r>
              <a:rPr lang="en-US" dirty="0"/>
              <a:t>While running the top became warm and the sides remained at ambient.</a:t>
            </a:r>
          </a:p>
          <a:p>
            <a:r>
              <a:rPr lang="en-US" dirty="0"/>
              <a:t>There is a sub millimeter gap between the interior and the heated block.</a:t>
            </a:r>
          </a:p>
          <a:p>
            <a:r>
              <a:rPr lang="en-US" dirty="0"/>
              <a:t>The box sits at an angle due to the wires hitting the heatsink.</a:t>
            </a:r>
          </a:p>
          <a:p>
            <a:r>
              <a:rPr lang="en-US" dirty="0"/>
              <a:t>This design slightly improved thermal performance, but not enough to cycle with settings.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CA4BA-F0F3-46C5-80B9-CE0B11A4C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8" t="6995" r="18615" b="-33"/>
          <a:stretch/>
        </p:blipFill>
        <p:spPr>
          <a:xfrm flipH="1">
            <a:off x="7352611" y="115330"/>
            <a:ext cx="4839389" cy="4522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25F294-D4DF-44CA-B375-6886E7396002}"/>
              </a:ext>
            </a:extLst>
          </p:cNvPr>
          <p:cNvSpPr txBox="1">
            <a:spLocks/>
          </p:cNvSpPr>
          <p:nvPr/>
        </p:nvSpPr>
        <p:spPr>
          <a:xfrm>
            <a:off x="810000" y="1359242"/>
            <a:ext cx="1290649" cy="31611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Attempt 3</a:t>
            </a:r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04707868-0038-48A1-99CA-4307A60B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354083"/>
              </p:ext>
            </p:extLst>
          </p:nvPr>
        </p:nvGraphicFramePr>
        <p:xfrm>
          <a:off x="6096001" y="5397320"/>
          <a:ext cx="516519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730">
                  <a:extLst>
                    <a:ext uri="{9D8B030D-6E8A-4147-A177-3AD203B41FA5}">
                      <a16:colId xmlns:a16="http://schemas.microsoft.com/office/drawing/2014/main" val="152656458"/>
                    </a:ext>
                  </a:extLst>
                </a:gridCol>
                <a:gridCol w="1721730">
                  <a:extLst>
                    <a:ext uri="{9D8B030D-6E8A-4147-A177-3AD203B41FA5}">
                      <a16:colId xmlns:a16="http://schemas.microsoft.com/office/drawing/2014/main" val="3125872229"/>
                    </a:ext>
                  </a:extLst>
                </a:gridCol>
                <a:gridCol w="1721730">
                  <a:extLst>
                    <a:ext uri="{9D8B030D-6E8A-4147-A177-3AD203B41FA5}">
                      <a16:colId xmlns:a16="http://schemas.microsoft.com/office/drawing/2014/main" val="1347362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Thermal 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Thermal 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Paste with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4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82ºC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84ºC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88ºC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23313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4723CF-2F93-425A-B5BA-EDB702A6E4B2}"/>
              </a:ext>
            </a:extLst>
          </p:cNvPr>
          <p:cNvSpPr txBox="1">
            <a:spLocks/>
          </p:cNvSpPr>
          <p:nvPr/>
        </p:nvSpPr>
        <p:spPr>
          <a:xfrm>
            <a:off x="6096000" y="4992778"/>
            <a:ext cx="5165190" cy="40454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Max temperature reached.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2B4387-7846-4B4A-958A-7DC439228155}"/>
              </a:ext>
            </a:extLst>
          </p:cNvPr>
          <p:cNvSpPr txBox="1">
            <a:spLocks/>
          </p:cNvSpPr>
          <p:nvPr/>
        </p:nvSpPr>
        <p:spPr>
          <a:xfrm>
            <a:off x="6555380" y="6389834"/>
            <a:ext cx="4246430" cy="342047"/>
          </a:xfrm>
          <a:prstGeom prst="rect">
            <a:avLst/>
          </a:prstGeom>
          <a:effectLst/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n w="0"/>
                <a:solidFill>
                  <a:schemeClr val="accent1"/>
                </a:solidFill>
              </a:rPr>
              <a:t>Temperatures are estimates of PCR tube temperature</a:t>
            </a:r>
          </a:p>
        </p:txBody>
      </p:sp>
    </p:spTree>
    <p:extLst>
      <p:ext uri="{BB962C8B-B14F-4D97-AF65-F5344CB8AC3E}">
        <p14:creationId xmlns:p14="http://schemas.microsoft.com/office/powerpoint/2010/main" val="42093685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AE2D-0813-4D84-AA07-662E2016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9B15A-1871-478C-B613-468EFCE99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2324999"/>
          </a:xfrm>
        </p:spPr>
        <p:txBody>
          <a:bodyPr/>
          <a:lstStyle/>
          <a:p>
            <a:r>
              <a:rPr lang="en-US" dirty="0"/>
              <a:t>Another possible cause might be the heatsinks lower temperature.</a:t>
            </a:r>
          </a:p>
          <a:p>
            <a:r>
              <a:rPr lang="en-US" dirty="0"/>
              <a:t>12711-9L31-09CQ </a:t>
            </a:r>
            <a:r>
              <a:rPr lang="en-US" dirty="0" err="1"/>
              <a:t>peltiers</a:t>
            </a:r>
            <a:r>
              <a:rPr lang="en-US" dirty="0"/>
              <a:t> have a </a:t>
            </a:r>
            <a:r>
              <a:rPr lang="en-US" dirty="0" err="1"/>
              <a:t>DTmax</a:t>
            </a:r>
            <a:r>
              <a:rPr lang="en-US" dirty="0"/>
              <a:t> of 68ºC.</a:t>
            </a:r>
          </a:p>
          <a:p>
            <a:r>
              <a:rPr lang="en-US" dirty="0"/>
              <a:t>Quick Preheat was performed by running the </a:t>
            </a:r>
            <a:r>
              <a:rPr lang="en-US" dirty="0" err="1"/>
              <a:t>peltiers</a:t>
            </a:r>
            <a:r>
              <a:rPr lang="en-US" dirty="0"/>
              <a:t> at max cooling for one minute.</a:t>
            </a:r>
          </a:p>
          <a:p>
            <a:r>
              <a:rPr lang="en-US" dirty="0"/>
              <a:t>Slow Preheat was performed by oscillating between 60ºC and 80ºC for five minutes.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1E7C0-D4D8-4F67-85CD-E2B30CB3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10FBD41-3150-4936-AA2E-525F0F61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162532"/>
              </p:ext>
            </p:extLst>
          </p:nvPr>
        </p:nvGraphicFramePr>
        <p:xfrm>
          <a:off x="1748483" y="5101849"/>
          <a:ext cx="869503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007">
                  <a:extLst>
                    <a:ext uri="{9D8B030D-6E8A-4147-A177-3AD203B41FA5}">
                      <a16:colId xmlns:a16="http://schemas.microsoft.com/office/drawing/2014/main" val="152656458"/>
                    </a:ext>
                  </a:extLst>
                </a:gridCol>
                <a:gridCol w="1739007">
                  <a:extLst>
                    <a:ext uri="{9D8B030D-6E8A-4147-A177-3AD203B41FA5}">
                      <a16:colId xmlns:a16="http://schemas.microsoft.com/office/drawing/2014/main" val="3125872229"/>
                    </a:ext>
                  </a:extLst>
                </a:gridCol>
                <a:gridCol w="1739007">
                  <a:extLst>
                    <a:ext uri="{9D8B030D-6E8A-4147-A177-3AD203B41FA5}">
                      <a16:colId xmlns:a16="http://schemas.microsoft.com/office/drawing/2014/main" val="1347362949"/>
                    </a:ext>
                  </a:extLst>
                </a:gridCol>
                <a:gridCol w="1739007">
                  <a:extLst>
                    <a:ext uri="{9D8B030D-6E8A-4147-A177-3AD203B41FA5}">
                      <a16:colId xmlns:a16="http://schemas.microsoft.com/office/drawing/2014/main" val="2106953415"/>
                    </a:ext>
                  </a:extLst>
                </a:gridCol>
                <a:gridCol w="1739007">
                  <a:extLst>
                    <a:ext uri="{9D8B030D-6E8A-4147-A177-3AD203B41FA5}">
                      <a16:colId xmlns:a16="http://schemas.microsoft.com/office/drawing/2014/main" val="3407966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Thermal 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Thermal 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Paste with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 Preheat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 Preheat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4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82ºC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84ºC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91ºC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2331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C22BFF-E119-438D-9D2F-7B23B6E6B563}"/>
              </a:ext>
            </a:extLst>
          </p:cNvPr>
          <p:cNvSpPr txBox="1">
            <a:spLocks/>
          </p:cNvSpPr>
          <p:nvPr/>
        </p:nvSpPr>
        <p:spPr>
          <a:xfrm>
            <a:off x="1748482" y="4697307"/>
            <a:ext cx="8695036" cy="40454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Max temperature reached.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76D753-A6A5-43F3-BD7A-D90AA726C5F7}"/>
              </a:ext>
            </a:extLst>
          </p:cNvPr>
          <p:cNvSpPr txBox="1">
            <a:spLocks/>
          </p:cNvSpPr>
          <p:nvPr/>
        </p:nvSpPr>
        <p:spPr>
          <a:xfrm>
            <a:off x="3972784" y="6093742"/>
            <a:ext cx="4246430" cy="342047"/>
          </a:xfrm>
          <a:prstGeom prst="rect">
            <a:avLst/>
          </a:prstGeom>
          <a:effectLst/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n w="0"/>
                <a:solidFill>
                  <a:schemeClr val="accent1"/>
                </a:solidFill>
              </a:rPr>
              <a:t>Temperatures are estimates of PCR tube temperature</a:t>
            </a:r>
          </a:p>
        </p:txBody>
      </p:sp>
    </p:spTree>
    <p:extLst>
      <p:ext uri="{BB962C8B-B14F-4D97-AF65-F5344CB8AC3E}">
        <p14:creationId xmlns:p14="http://schemas.microsoft.com/office/powerpoint/2010/main" val="399809805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E9B9-E2E2-48E7-9EC5-24E0D2829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42A06-6FB4-463C-9DA8-13BEC738E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C8232-ABD9-420C-B334-3EF180A6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70935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C50E1-6D95-4D6C-A142-29FABF22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Slide Zoom 34">
                <a:extLst>
                  <a:ext uri="{FF2B5EF4-FFF2-40B4-BE49-F238E27FC236}">
                    <a16:creationId xmlns:a16="http://schemas.microsoft.com/office/drawing/2014/main" id="{72580E92-07EB-4B7A-AA68-DC197AA1A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6717874"/>
                  </p:ext>
                </p:extLst>
              </p:nvPr>
            </p:nvGraphicFramePr>
            <p:xfrm>
              <a:off x="1474341" y="804426"/>
              <a:ext cx="2254072" cy="1267914"/>
            </p:xfrm>
            <a:graphic>
              <a:graphicData uri="http://schemas.microsoft.com/office/powerpoint/2016/slidezoom">
                <pslz:sldZm>
                  <pslz:sldZmObj sldId="258" cId="1590121792">
                    <pslz:zmPr id="{48794C2D-A050-4654-851B-B425A0EF928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Slide Zoom 3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2580E92-07EB-4B7A-AA68-DC197AA1A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4341" y="804426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2C684C34-49C6-467F-93EA-E10D79A70F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2293060"/>
                  </p:ext>
                </p:extLst>
              </p:nvPr>
            </p:nvGraphicFramePr>
            <p:xfrm>
              <a:off x="3808648" y="797940"/>
              <a:ext cx="2254072" cy="1267914"/>
            </p:xfrm>
            <a:graphic>
              <a:graphicData uri="http://schemas.microsoft.com/office/powerpoint/2016/slidezoom">
                <pslz:sldZm>
                  <pslz:sldZmObj sldId="261" cId="999176630">
                    <pslz:zmPr id="{49E63489-B8BA-4360-9157-D10D09BCB22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C684C34-49C6-467F-93EA-E10D79A70F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8648" y="797940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AE2E1156-80B6-45A4-AB4F-FF5679B715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2948502"/>
                  </p:ext>
                </p:extLst>
              </p:nvPr>
            </p:nvGraphicFramePr>
            <p:xfrm>
              <a:off x="6142954" y="797133"/>
              <a:ext cx="2254072" cy="1267914"/>
            </p:xfrm>
            <a:graphic>
              <a:graphicData uri="http://schemas.microsoft.com/office/powerpoint/2016/slidezoom">
                <pslz:sldZm>
                  <pslz:sldZmObj sldId="260" cId="1925179886">
                    <pslz:zmPr id="{4CEC6B1B-2CDF-4445-9EF9-99251FEE19C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E2E1156-80B6-45A4-AB4F-FF5679B715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2954" y="797133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348F6B8C-A958-458B-BFFF-7884C242CD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1593644"/>
                  </p:ext>
                </p:extLst>
              </p:nvPr>
            </p:nvGraphicFramePr>
            <p:xfrm>
              <a:off x="8477260" y="795555"/>
              <a:ext cx="2254072" cy="1267914"/>
            </p:xfrm>
            <a:graphic>
              <a:graphicData uri="http://schemas.microsoft.com/office/powerpoint/2016/slidezoom">
                <pslz:sldZm>
                  <pslz:sldZmObj sldId="259" cId="215103967">
                    <pslz:zmPr id="{53D77D32-8574-4659-9227-DBDF2D1E9231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48F6B8C-A958-458B-BFFF-7884C242C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77260" y="795555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7B407EC6-4A8C-4F2A-9B6E-A760704126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227557"/>
                  </p:ext>
                </p:extLst>
              </p:nvPr>
            </p:nvGraphicFramePr>
            <p:xfrm>
              <a:off x="1474341" y="2136742"/>
              <a:ext cx="2254074" cy="1267916"/>
            </p:xfrm>
            <a:graphic>
              <a:graphicData uri="http://schemas.microsoft.com/office/powerpoint/2016/slidezoom">
                <pslz:sldZm>
                  <pslz:sldZmObj sldId="257" cId="1287753919">
                    <pslz:zmPr id="{5B7C60F8-83C5-4833-8C94-B087902A67D4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4" cy="12679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407EC6-4A8C-4F2A-9B6E-A760704126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74341" y="2136742"/>
                <a:ext cx="2254074" cy="12679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0E17859E-99A2-45AE-BB76-C45567773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7925688"/>
                  </p:ext>
                </p:extLst>
              </p:nvPr>
            </p:nvGraphicFramePr>
            <p:xfrm>
              <a:off x="3807762" y="2130257"/>
              <a:ext cx="2254072" cy="1267914"/>
            </p:xfrm>
            <a:graphic>
              <a:graphicData uri="http://schemas.microsoft.com/office/powerpoint/2016/slidezoom">
                <pslz:sldZm>
                  <pslz:sldZmObj sldId="271" cId="2139490701">
                    <pslz:zmPr id="{2C2E41BF-D217-4DDA-9018-C5D8A7F26067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E17859E-99A2-45AE-BB76-C45567773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07762" y="2130257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8A3536A8-6CA3-4B9D-B7D9-D360CB0A03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8283551"/>
                  </p:ext>
                </p:extLst>
              </p:nvPr>
            </p:nvGraphicFramePr>
            <p:xfrm>
              <a:off x="8474600" y="2130255"/>
              <a:ext cx="2254072" cy="1267914"/>
            </p:xfrm>
            <a:graphic>
              <a:graphicData uri="http://schemas.microsoft.com/office/powerpoint/2016/slidezoom">
                <pslz:sldZm>
                  <pslz:sldZmObj sldId="262" cId="1681419923">
                    <pslz:zmPr id="{81CE7659-3AD4-465C-B567-429AB43E8DE9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8A3536A8-6CA3-4B9D-B7D9-D360CB0A03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74600" y="2130255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Slide Zoom 49">
                <a:extLst>
                  <a:ext uri="{FF2B5EF4-FFF2-40B4-BE49-F238E27FC236}">
                    <a16:creationId xmlns:a16="http://schemas.microsoft.com/office/drawing/2014/main" id="{069C6E00-1948-4CA8-8019-E6D2D75D0B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9171128"/>
                  </p:ext>
                </p:extLst>
              </p:nvPr>
            </p:nvGraphicFramePr>
            <p:xfrm>
              <a:off x="1474341" y="3469060"/>
              <a:ext cx="2254072" cy="1267914"/>
            </p:xfrm>
            <a:graphic>
              <a:graphicData uri="http://schemas.microsoft.com/office/powerpoint/2016/slidezoom">
                <pslz:sldZm>
                  <pslz:sldZmObj sldId="268" cId="3749891533">
                    <pslz:zmPr id="{E7C47917-BC84-48D6-90D3-0FE5B6CF6CEC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Slide Zoom 4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069C6E00-1948-4CA8-8019-E6D2D75D0B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74341" y="3469060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Slide Zoom 51">
                <a:extLst>
                  <a:ext uri="{FF2B5EF4-FFF2-40B4-BE49-F238E27FC236}">
                    <a16:creationId xmlns:a16="http://schemas.microsoft.com/office/drawing/2014/main" id="{AC24E1B3-E5C2-4374-B8B6-CA0274F963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835548"/>
                  </p:ext>
                </p:extLst>
              </p:nvPr>
            </p:nvGraphicFramePr>
            <p:xfrm>
              <a:off x="3807762" y="3476044"/>
              <a:ext cx="2254074" cy="1267916"/>
            </p:xfrm>
            <a:graphic>
              <a:graphicData uri="http://schemas.microsoft.com/office/powerpoint/2016/slidezoom">
                <pslz:sldZm>
                  <pslz:sldZmObj sldId="263" cId="355991347">
                    <pslz:zmPr id="{FF0C2A21-4A52-4404-9D8A-9D035F89AE95}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4" cy="12679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Slide Zoom 51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AC24E1B3-E5C2-4374-B8B6-CA0274F963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07762" y="3476044"/>
                <a:ext cx="2254074" cy="12679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732BEC64-CF73-4F33-B473-DABBB2EBA4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8230259"/>
                  </p:ext>
                </p:extLst>
              </p:nvPr>
            </p:nvGraphicFramePr>
            <p:xfrm>
              <a:off x="6141181" y="3479775"/>
              <a:ext cx="2254072" cy="1267914"/>
            </p:xfrm>
            <a:graphic>
              <a:graphicData uri="http://schemas.microsoft.com/office/powerpoint/2016/slidezoom">
                <pslz:sldZm>
                  <pslz:sldZmObj sldId="264" cId="3624914043">
                    <pslz:zmPr id="{CB64451B-9FAF-48DE-BE98-B438CDB217C1}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Slide Zoom 53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732BEC64-CF73-4F33-B473-DABBB2EBA4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41181" y="3479775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B59A08B8-9ACB-4B83-A37D-B0BF7C4B3A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7321618"/>
                  </p:ext>
                </p:extLst>
              </p:nvPr>
            </p:nvGraphicFramePr>
            <p:xfrm>
              <a:off x="8474600" y="3476045"/>
              <a:ext cx="2254072" cy="1267914"/>
            </p:xfrm>
            <a:graphic>
              <a:graphicData uri="http://schemas.microsoft.com/office/powerpoint/2016/slidezoom">
                <pslz:sldZm>
                  <pslz:sldZmObj sldId="265" cId="3862021198">
                    <pslz:zmPr id="{00458ACE-0F7D-49BC-8342-BCFEAC5F57BC}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B59A08B8-9ACB-4B83-A37D-B0BF7C4B3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74600" y="3476045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8" name="Slide Zoom 57">
                <a:extLst>
                  <a:ext uri="{FF2B5EF4-FFF2-40B4-BE49-F238E27FC236}">
                    <a16:creationId xmlns:a16="http://schemas.microsoft.com/office/drawing/2014/main" id="{0E91DB88-20EB-4E7A-9374-B586BECBA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7373314"/>
                  </p:ext>
                </p:extLst>
              </p:nvPr>
            </p:nvGraphicFramePr>
            <p:xfrm>
              <a:off x="1474341" y="4814348"/>
              <a:ext cx="2254072" cy="1267914"/>
            </p:xfrm>
            <a:graphic>
              <a:graphicData uri="http://schemas.microsoft.com/office/powerpoint/2016/slidezoom">
                <pslz:sldZm>
                  <pslz:sldZmObj sldId="266" cId="420936855">
                    <pslz:zmPr id="{FE4AD6DF-4245-4E0D-82CF-15EBEB99CDAF}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8" name="Slide Zoom 57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0E91DB88-20EB-4E7A-9374-B586BECB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74341" y="4814348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0" name="Slide Zoom 59">
                <a:extLst>
                  <a:ext uri="{FF2B5EF4-FFF2-40B4-BE49-F238E27FC236}">
                    <a16:creationId xmlns:a16="http://schemas.microsoft.com/office/drawing/2014/main" id="{47C7CEBC-BAF6-4FC1-85CA-C894D91174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4541382"/>
                  </p:ext>
                </p:extLst>
              </p:nvPr>
            </p:nvGraphicFramePr>
            <p:xfrm>
              <a:off x="3807762" y="4807863"/>
              <a:ext cx="2254072" cy="1267914"/>
            </p:xfrm>
            <a:graphic>
              <a:graphicData uri="http://schemas.microsoft.com/office/powerpoint/2016/slidezoom">
                <pslz:sldZm>
                  <pslz:sldZmObj sldId="270" cId="3998098057">
                    <pslz:zmPr id="{CA7B2951-72AA-4DE4-85B7-C92F1BB8F7C6}" transitionDur="100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0" name="Slide Zoom 59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47C7CEBC-BAF6-4FC1-85CA-C894D91174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07762" y="4807863"/>
                <a:ext cx="2254072" cy="1267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837C4B8F-7338-41FD-ADC5-7FCD3D8962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7848203"/>
                  </p:ext>
                </p:extLst>
              </p:nvPr>
            </p:nvGraphicFramePr>
            <p:xfrm>
              <a:off x="6141181" y="2130255"/>
              <a:ext cx="2254072" cy="1267916"/>
            </p:xfrm>
            <a:graphic>
              <a:graphicData uri="http://schemas.microsoft.com/office/powerpoint/2016/slidezoom">
                <pslz:sldZm>
                  <pslz:sldZmObj sldId="272" cId="953396947">
                    <pslz:zmPr id="{9A4FACCE-48AE-4C4E-8F8F-6B9614A03009}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072" cy="12679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837C4B8F-7338-41FD-ADC5-7FCD3D8962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41181" y="2130255"/>
                <a:ext cx="2254072" cy="12679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976653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735A-F5A4-4ECA-AF18-FD0B04A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FLC-PCR Software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657B3-A952-421D-B45B-B1FB8ACEF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a step timing issue</a:t>
            </a:r>
          </a:p>
          <a:p>
            <a:r>
              <a:rPr lang="en-US" dirty="0"/>
              <a:t>Added data logging for graphing</a:t>
            </a:r>
          </a:p>
          <a:p>
            <a:r>
              <a:rPr lang="en-US" dirty="0"/>
              <a:t>Updated old Debug UI and logger to somewhat work for PID tuning with the new software</a:t>
            </a:r>
          </a:p>
          <a:p>
            <a:r>
              <a:rPr lang="en-US" dirty="0"/>
              <a:t>Added NAN checking and avoidance for temperature</a:t>
            </a:r>
          </a:p>
          <a:p>
            <a:r>
              <a:rPr lang="en-US" dirty="0"/>
              <a:t>Added folders to file save 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77FE-270D-4C95-B5DA-56FE52A2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21792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0548-A4F9-454F-BD99-747CDF40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Acquired FLC-PCR Hardware and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F316D-D965-41C6-8E6B-B7D27626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E7D5449-B3EA-45CE-9F75-3375514F5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63" b="19886"/>
          <a:stretch/>
        </p:blipFill>
        <p:spPr>
          <a:xfrm>
            <a:off x="2230262" y="2370705"/>
            <a:ext cx="7731476" cy="4218538"/>
          </a:xfrm>
          <a:effectLst/>
        </p:spPr>
      </p:pic>
    </p:spTree>
    <p:extLst>
      <p:ext uri="{BB962C8B-B14F-4D97-AF65-F5344CB8AC3E}">
        <p14:creationId xmlns:p14="http://schemas.microsoft.com/office/powerpoint/2010/main" val="99917663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6151-DBB6-4D34-991F-8CDE312B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 PCB is Broken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8963E3-E6CE-4D24-89EE-079466117B50}"/>
              </a:ext>
            </a:extLst>
          </p:cNvPr>
          <p:cNvSpPr txBox="1">
            <a:spLocks/>
          </p:cNvSpPr>
          <p:nvPr/>
        </p:nvSpPr>
        <p:spPr>
          <a:xfrm>
            <a:off x="7684851" y="3227368"/>
            <a:ext cx="4095345" cy="31834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Serial Communication Stability Problems</a:t>
            </a:r>
          </a:p>
          <a:p>
            <a:r>
              <a:rPr lang="en-US" dirty="0"/>
              <a:t>Board no longer current driver signals grounded seemed to randomly go low</a:t>
            </a:r>
          </a:p>
          <a:p>
            <a:r>
              <a:rPr lang="en-US" dirty="0"/>
              <a:t>Moved to bread bord temporarily and noted problems disappear</a:t>
            </a:r>
          </a:p>
        </p:txBody>
      </p:sp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978F42F3-8D64-4F31-B147-6878EEE6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27" y="169751"/>
            <a:ext cx="3889288" cy="3057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206237-48BB-478B-9959-E0FBADB0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EFF55D-D14F-45EC-A3C8-BD52F1362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8" b="13737"/>
          <a:stretch/>
        </p:blipFill>
        <p:spPr>
          <a:xfrm>
            <a:off x="411804" y="2424621"/>
            <a:ext cx="6942307" cy="39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7988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72D45ACC-3C73-4331-AE60-48DF8553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887" y="3034078"/>
            <a:ext cx="3552833" cy="153859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EE1DAF6-874B-42EE-9EE6-960B8573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77" y="3034078"/>
            <a:ext cx="3552833" cy="153859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DE9BA51-89BE-437F-AE30-958B32DF8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775" y="4939914"/>
            <a:ext cx="3552833" cy="153859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7F5C0C7-7F09-42E3-8557-8D7BC301C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165" y="4939914"/>
            <a:ext cx="3552833" cy="153859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1BE4778-5C4D-4B51-BFE5-E07C9CECF0D7}"/>
              </a:ext>
            </a:extLst>
          </p:cNvPr>
          <p:cNvSpPr/>
          <p:nvPr/>
        </p:nvSpPr>
        <p:spPr>
          <a:xfrm>
            <a:off x="4205775" y="4572674"/>
            <a:ext cx="3552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PSU on Hardware Filter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540749-0FBA-421C-9449-050DA12F4FB5}"/>
              </a:ext>
            </a:extLst>
          </p:cNvPr>
          <p:cNvSpPr/>
          <p:nvPr/>
        </p:nvSpPr>
        <p:spPr>
          <a:xfrm>
            <a:off x="7837238" y="4572674"/>
            <a:ext cx="3544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PSU on Software Filter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3C4B370-EDD2-425C-83F6-0EB26DB17194}"/>
              </a:ext>
            </a:extLst>
          </p:cNvPr>
          <p:cNvSpPr/>
          <p:nvPr/>
        </p:nvSpPr>
        <p:spPr>
          <a:xfrm>
            <a:off x="4198887" y="2664746"/>
            <a:ext cx="1169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PSU off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1B87BC4-C352-48E5-B460-846B8F2A3DD4}"/>
              </a:ext>
            </a:extLst>
          </p:cNvPr>
          <p:cNvSpPr/>
          <p:nvPr/>
        </p:nvSpPr>
        <p:spPr>
          <a:xfrm>
            <a:off x="7829165" y="2664746"/>
            <a:ext cx="1173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PSU 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45E5D-5B4D-4A69-88E9-6407BAA8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Filtration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D99CD-064F-4841-9BA0-4AEB3F502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4161"/>
            <a:ext cx="2848616" cy="4214010"/>
          </a:xfrm>
        </p:spPr>
        <p:txBody>
          <a:bodyPr>
            <a:normAutofit/>
          </a:bodyPr>
          <a:lstStyle/>
          <a:p>
            <a:r>
              <a:rPr lang="en-US" dirty="0"/>
              <a:t>1.59Hz Low Pass Filter 10k</a:t>
            </a:r>
            <a:r>
              <a:rPr lang="el-GR" dirty="0"/>
              <a:t>Ω</a:t>
            </a:r>
            <a:r>
              <a:rPr lang="en-US" dirty="0"/>
              <a:t> &amp; 10uF</a:t>
            </a:r>
          </a:p>
          <a:p>
            <a:r>
              <a:rPr lang="en-US" dirty="0"/>
              <a:t>2 weighted average of the current and last value filters at Sensor In and PWM Out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4A5F7B0-B5D0-4BAF-9F4B-037B19F41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127" y="169751"/>
            <a:ext cx="3889288" cy="3057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934A1-CF4F-4884-B376-A990CFC7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396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AD20-ADDF-418D-90C3-6DE77C19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FLC-PCR PCB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5E3EE9-2DD1-40DE-9D03-DE7A96464D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89085" y="1953408"/>
            <a:ext cx="3747574" cy="4367595"/>
          </a:xfrm>
          <a:effectLst/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72ACFB-15F5-40BE-B891-A6179A1CEE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09249" y="326401"/>
            <a:ext cx="4172749" cy="6080086"/>
          </a:xfrm>
          <a:effectLst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89CD0-874A-4F0C-9A08-88A54378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B5BA3F-C991-45A6-A99D-EF379BB4F4EB}"/>
              </a:ext>
            </a:extLst>
          </p:cNvPr>
          <p:cNvSpPr txBox="1">
            <a:spLocks/>
          </p:cNvSpPr>
          <p:nvPr/>
        </p:nvSpPr>
        <p:spPr>
          <a:xfrm>
            <a:off x="379379" y="2492162"/>
            <a:ext cx="2737116" cy="26894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Made with Autodesk EAGLE</a:t>
            </a:r>
          </a:p>
          <a:p>
            <a:pPr marL="0" indent="0">
              <a:buNone/>
            </a:pPr>
            <a:r>
              <a:rPr lang="en-US" dirty="0"/>
              <a:t>38.72mm x 56.50mm</a:t>
            </a:r>
          </a:p>
          <a:p>
            <a:pPr marL="0" indent="0">
              <a:buNone/>
            </a:pPr>
            <a:r>
              <a:rPr lang="en-US" dirty="0"/>
              <a:t>2 layer, all THP component design</a:t>
            </a:r>
          </a:p>
          <a:p>
            <a:pPr marL="0" indent="0">
              <a:buNone/>
            </a:pPr>
            <a:r>
              <a:rPr lang="en-US" dirty="0"/>
              <a:t>5 PCB’s where ordered from </a:t>
            </a:r>
            <a:r>
              <a:rPr lang="en-US" dirty="0" err="1"/>
              <a:t>PCBWay</a:t>
            </a:r>
            <a:r>
              <a:rPr lang="en-US" dirty="0"/>
              <a:t> costing a total of $24.00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5680F3-F295-4E3D-AA4C-2D99B0253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73" b="25085"/>
          <a:stretch/>
        </p:blipFill>
        <p:spPr>
          <a:xfrm>
            <a:off x="266330" y="5346090"/>
            <a:ext cx="3268014" cy="117704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8137EA5-B6C4-466E-B357-F6B6F4E4B9D1}"/>
              </a:ext>
            </a:extLst>
          </p:cNvPr>
          <p:cNvSpPr txBox="1">
            <a:spLocks/>
          </p:cNvSpPr>
          <p:nvPr/>
        </p:nvSpPr>
        <p:spPr>
          <a:xfrm>
            <a:off x="810000" y="1359242"/>
            <a:ext cx="10571998" cy="31611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rev 1</a:t>
            </a:r>
          </a:p>
        </p:txBody>
      </p:sp>
    </p:spTree>
    <p:extLst>
      <p:ext uri="{BB962C8B-B14F-4D97-AF65-F5344CB8AC3E}">
        <p14:creationId xmlns:p14="http://schemas.microsoft.com/office/powerpoint/2010/main" val="128775391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FC44-D75E-4EC7-821F-0E389177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 Arrived Today!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6D193-9992-4C73-8A2D-DEA65567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A1D73-F30F-4600-A875-9A7308F5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61" y="1502689"/>
            <a:ext cx="3202275" cy="4658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DD88C9-F84D-4DE6-B83D-F8DD556D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670" y="1502690"/>
            <a:ext cx="3202275" cy="4658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5C1FAF-7592-49C1-8DC0-8553ACB82DCB}"/>
              </a:ext>
            </a:extLst>
          </p:cNvPr>
          <p:cNvSpPr txBox="1">
            <a:spLocks/>
          </p:cNvSpPr>
          <p:nvPr/>
        </p:nvSpPr>
        <p:spPr>
          <a:xfrm>
            <a:off x="818713" y="2222287"/>
            <a:ext cx="3135450" cy="4093790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Checked for continuity, Matches Design.</a:t>
            </a:r>
          </a:p>
          <a:p>
            <a:r>
              <a:rPr lang="en-US" dirty="0"/>
              <a:t>Silkscreen Font was not consistent with the design for non vectorized text.</a:t>
            </a:r>
          </a:p>
          <a:p>
            <a:r>
              <a:rPr lang="en-US" dirty="0"/>
              <a:t>Part values where not printed.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9070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72CD-12AD-4DE1-AAE7-2A1D5D1F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3496"/>
            <a:ext cx="10571998" cy="970450"/>
          </a:xfrm>
        </p:spPr>
        <p:txBody>
          <a:bodyPr/>
          <a:lstStyle/>
          <a:p>
            <a:r>
              <a:rPr lang="en-US" dirty="0"/>
              <a:t>Bill of Materials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6A8ADA-B7B8-4162-ADED-88AFDA243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156045"/>
              </p:ext>
            </p:extLst>
          </p:nvPr>
        </p:nvGraphicFramePr>
        <p:xfrm>
          <a:off x="725593" y="1067443"/>
          <a:ext cx="10485332" cy="568155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621333">
                  <a:extLst>
                    <a:ext uri="{9D8B030D-6E8A-4147-A177-3AD203B41FA5}">
                      <a16:colId xmlns:a16="http://schemas.microsoft.com/office/drawing/2014/main" val="1434440518"/>
                    </a:ext>
                  </a:extLst>
                </a:gridCol>
                <a:gridCol w="2621333">
                  <a:extLst>
                    <a:ext uri="{9D8B030D-6E8A-4147-A177-3AD203B41FA5}">
                      <a16:colId xmlns:a16="http://schemas.microsoft.com/office/drawing/2014/main" val="4056345113"/>
                    </a:ext>
                  </a:extLst>
                </a:gridCol>
                <a:gridCol w="2621333">
                  <a:extLst>
                    <a:ext uri="{9D8B030D-6E8A-4147-A177-3AD203B41FA5}">
                      <a16:colId xmlns:a16="http://schemas.microsoft.com/office/drawing/2014/main" val="3567530024"/>
                    </a:ext>
                  </a:extLst>
                </a:gridCol>
                <a:gridCol w="2621333">
                  <a:extLst>
                    <a:ext uri="{9D8B030D-6E8A-4147-A177-3AD203B41FA5}">
                      <a16:colId xmlns:a16="http://schemas.microsoft.com/office/drawing/2014/main" val="3218329861"/>
                    </a:ext>
                  </a:extLst>
                </a:gridCol>
              </a:tblGrid>
              <a:tr h="260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Item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Amount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Unit Price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Image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129239607"/>
                  </a:ext>
                </a:extLst>
              </a:tr>
              <a:tr h="5108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100nF Capacitor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$0.35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313464453"/>
                  </a:ext>
                </a:extLst>
              </a:tr>
              <a:tr h="2748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16MHz Resonator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$0.95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975468404"/>
                  </a:ext>
                </a:extLst>
              </a:tr>
              <a:tr h="510820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DIP Sockets Solder Tail - 28-Pin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$0.95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754818953"/>
                  </a:ext>
                </a:extLst>
              </a:tr>
              <a:tr h="2748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Break Away Male Headers - Right Angle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$1.95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501314788"/>
                  </a:ext>
                </a:extLst>
              </a:tr>
              <a:tr h="2748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Header - 10-pin Female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$0.50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474267225"/>
                  </a:ext>
                </a:extLst>
              </a:tr>
              <a:tr h="5108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Break Away Male Headers – Straight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$1.50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229825632"/>
                  </a:ext>
                </a:extLst>
              </a:tr>
              <a:tr h="260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6mm Push Button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$-  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45243473"/>
                  </a:ext>
                </a:extLst>
              </a:tr>
              <a:tr h="260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10k</a:t>
                      </a:r>
                      <a:r>
                        <a:rPr lang="el-G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Ω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Resistor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$-  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4220619607"/>
                  </a:ext>
                </a:extLst>
              </a:tr>
              <a:tr h="260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1k</a:t>
                      </a:r>
                      <a:r>
                        <a:rPr lang="el-G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Ω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Resistor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$-  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539068637"/>
                  </a:ext>
                </a:extLst>
              </a:tr>
              <a:tr h="260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1M</a:t>
                      </a:r>
                      <a:r>
                        <a:rPr lang="el-G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Ω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Resistor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$-  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697261783"/>
                  </a:ext>
                </a:extLst>
              </a:tr>
              <a:tr h="260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5mm LED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$-  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625477771"/>
                  </a:ext>
                </a:extLst>
              </a:tr>
              <a:tr h="260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ATmega328P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$-   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1131205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B7FA0-E53A-43E3-898A-82FE9042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B57AD-E53C-4BF0-921B-B4110506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459" y="5072137"/>
            <a:ext cx="1627069" cy="396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0000F-49C2-4D33-B2FB-53CF1F5F5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778" y="5531484"/>
            <a:ext cx="1434045" cy="336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83A25C-A57E-4069-A34A-F655A809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778" y="4638707"/>
            <a:ext cx="1506750" cy="396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24BBE0-891E-48D0-BD15-557C5C60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0456">
            <a:off x="9326772" y="1235427"/>
            <a:ext cx="1196208" cy="804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84938B-5093-4E26-BB3A-9AC478333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40811">
            <a:off x="9475986" y="1802659"/>
            <a:ext cx="687556" cy="659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F9C823-AE91-46AA-BF6D-B9B4BF9C7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41728">
            <a:off x="9257187" y="5456523"/>
            <a:ext cx="1278856" cy="1278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6FF3BA-3ADA-40A4-BB35-62E14CEC2C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72296">
            <a:off x="9220933" y="1923111"/>
            <a:ext cx="1309745" cy="1309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D27F01-920F-4BDB-8EBD-21592B6D6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87487">
            <a:off x="9236943" y="3707988"/>
            <a:ext cx="1185714" cy="50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EAC045-E374-4850-B77A-07E0A76BD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30991">
            <a:off x="9340755" y="2958841"/>
            <a:ext cx="978090" cy="978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1580E6-BAC3-42A7-830E-B70808AA6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21230">
            <a:off x="9491414" y="2710813"/>
            <a:ext cx="892718" cy="709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CD7720-20D1-408E-A4C4-C8E91D2C9C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823291">
            <a:off x="9631598" y="4204611"/>
            <a:ext cx="348788" cy="439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92FA37-BA1D-4F45-8D21-D768E6BDA1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87227">
            <a:off x="9304479" y="6006561"/>
            <a:ext cx="1050640" cy="1050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339694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F4BF-4ACE-4DE0-B0AF-F450FB07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Performance Issue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E2C55-D98C-4A05-8533-03AEF16F6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Feb 13, 2020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B172CD-F6F8-47CD-8EDC-C933165810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931" y="2692560"/>
            <a:ext cx="5378450" cy="3227068"/>
          </a:xfrm>
          <a:effec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9D8AB-C0C4-4034-A6C9-0EE277239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May 22, 2020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E9086B-207C-4C03-92C0-C8AF6234CC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692560"/>
            <a:ext cx="5378450" cy="3227068"/>
          </a:xfrm>
          <a:effectLst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0E31F-8DAF-49F1-B916-5E850830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C264F7-43C1-42A1-ABCB-F8ACC28B4CE6}"/>
              </a:ext>
            </a:extLst>
          </p:cNvPr>
          <p:cNvSpPr txBox="1">
            <a:spLocks/>
          </p:cNvSpPr>
          <p:nvPr/>
        </p:nvSpPr>
        <p:spPr>
          <a:xfrm>
            <a:off x="1023737" y="5749633"/>
            <a:ext cx="10144524" cy="8268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C45A11C-72C7-4E5A-83E6-A81AF9753964}"/>
              </a:ext>
            </a:extLst>
          </p:cNvPr>
          <p:cNvSpPr txBox="1">
            <a:spLocks/>
          </p:cNvSpPr>
          <p:nvPr/>
        </p:nvSpPr>
        <p:spPr>
          <a:xfrm>
            <a:off x="1023736" y="5957078"/>
            <a:ext cx="10144525" cy="5762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May 22, 2020 never changes temperature because the system was unable to get close enough to the target temperature to trigger the next step.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33A6981-CB9E-42A9-BA2E-771B5F2DA9AB}"/>
              </a:ext>
            </a:extLst>
          </p:cNvPr>
          <p:cNvSpPr txBox="1">
            <a:spLocks/>
          </p:cNvSpPr>
          <p:nvPr/>
        </p:nvSpPr>
        <p:spPr>
          <a:xfrm>
            <a:off x="3972783" y="6515953"/>
            <a:ext cx="4246430" cy="342047"/>
          </a:xfrm>
          <a:prstGeom prst="rect">
            <a:avLst/>
          </a:prstGeom>
          <a:effectLst/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n w="0"/>
                <a:solidFill>
                  <a:schemeClr val="accent1"/>
                </a:solidFill>
              </a:rPr>
              <a:t>Temperatures are estimates of PCR tube temperature</a:t>
            </a:r>
          </a:p>
        </p:txBody>
      </p:sp>
    </p:spTree>
    <p:extLst>
      <p:ext uri="{BB962C8B-B14F-4D97-AF65-F5344CB8AC3E}">
        <p14:creationId xmlns:p14="http://schemas.microsoft.com/office/powerpoint/2010/main" val="1681419923"/>
      </p:ext>
    </p:extLst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871</TotalTime>
  <Words>793</Words>
  <Application>Microsoft Office PowerPoint</Application>
  <PresentationFormat>Widescreen</PresentationFormat>
  <Paragraphs>182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2</vt:lpstr>
      <vt:lpstr>Quotable</vt:lpstr>
      <vt:lpstr>FLC-PCR Update 5-28-2020</vt:lpstr>
      <vt:lpstr>FLC-PCR Software Updates</vt:lpstr>
      <vt:lpstr>Acquired FLC-PCR Hardware and Setup</vt:lpstr>
      <vt:lpstr>The Old PCB is Broken</vt:lpstr>
      <vt:lpstr>Sensor Filtration Revisited</vt:lpstr>
      <vt:lpstr>FLC-PCR PCB</vt:lpstr>
      <vt:lpstr>PCBs Arrived Today!</vt:lpstr>
      <vt:lpstr>Bill of Materials</vt:lpstr>
      <vt:lpstr>Thermal Performance Issue</vt:lpstr>
      <vt:lpstr>Possible Causes</vt:lpstr>
      <vt:lpstr>Manufacturing</vt:lpstr>
      <vt:lpstr>Insulated Thermal Box</vt:lpstr>
      <vt:lpstr>Insulated Thermal Box</vt:lpstr>
      <vt:lpstr>Insulated Thermal Box</vt:lpstr>
      <vt:lpstr>Pre Heating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FLC-PCR Update 2-28-2020</dc:title>
  <dc:creator>James Ferguson</dc:creator>
  <cp:lastModifiedBy>James Ferguson</cp:lastModifiedBy>
  <cp:revision>68</cp:revision>
  <dcterms:created xsi:type="dcterms:W3CDTF">2020-05-25T19:14:40Z</dcterms:created>
  <dcterms:modified xsi:type="dcterms:W3CDTF">2020-05-29T03:54:22Z</dcterms:modified>
</cp:coreProperties>
</file>